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webextensions/webextension1.xml" ContentType="application/vnd.ms-office.webextension+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webextensions/webextension2.xml" ContentType="application/vnd.ms-office.webextension+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webextensions/webextension3.xml" ContentType="application/vnd.ms-office.webextension+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 r:id="rId2"/>
    <p:sldId id="278" r:id="rId3"/>
    <p:sldId id="260" r:id="rId4"/>
    <p:sldId id="261" r:id="rId5"/>
    <p:sldId id="279" r:id="rId6"/>
    <p:sldId id="284" r:id="rId7"/>
    <p:sldId id="264" r:id="rId8"/>
    <p:sldId id="283" r:id="rId9"/>
    <p:sldId id="277" r:id="rId10"/>
    <p:sldId id="263" r:id="rId11"/>
    <p:sldId id="281" r:id="rId12"/>
    <p:sldId id="285" r:id="rId13"/>
    <p:sldId id="272" r:id="rId14"/>
    <p:sldId id="282" r:id="rId15"/>
    <p:sldId id="276" r:id="rId16"/>
    <p:sldId id="268" r:id="rId17"/>
    <p:sldId id="274" r:id="rId18"/>
    <p:sldId id="26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9709" autoAdjust="0"/>
  </p:normalViewPr>
  <p:slideViewPr>
    <p:cSldViewPr snapToGrid="0">
      <p:cViewPr varScale="1">
        <p:scale>
          <a:sx n="77" d="100"/>
          <a:sy n="77" d="100"/>
        </p:scale>
        <p:origin x="258" y="96"/>
      </p:cViewPr>
      <p:guideLst/>
    </p:cSldViewPr>
  </p:slideViewPr>
  <p:notesTextViewPr>
    <p:cViewPr>
      <p:scale>
        <a:sx n="1" d="1"/>
        <a:sy n="1" d="1"/>
      </p:scale>
      <p:origin x="0" y="0"/>
    </p:cViewPr>
  </p:notesTextViewPr>
  <p:notesViewPr>
    <p:cSldViewPr snapToGrid="0">
      <p:cViewPr varScale="1">
        <p:scale>
          <a:sx n="71" d="100"/>
          <a:sy n="71" d="100"/>
        </p:scale>
        <p:origin x="2364"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eg>
</file>

<file path=ppt/media/image11.jpeg>
</file>

<file path=ppt/media/image12.jpeg>
</file>

<file path=ppt/media/image13.jpeg>
</file>

<file path=ppt/media/image14.png>
</file>

<file path=ppt/media/image15.jpeg>
</file>

<file path=ppt/media/image16.jpg>
</file>

<file path=ppt/media/image2.pn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01CCCA-DDC7-4504-9A79-4908FC91DB4A}" type="datetimeFigureOut">
              <a:rPr lang="en-US" smtClean="0"/>
              <a:t>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236ACF-BDBF-4664-81D3-64BB8406BC39}" type="slidenum">
              <a:rPr lang="en-US" smtClean="0"/>
              <a:t>‹#›</a:t>
            </a:fld>
            <a:endParaRPr lang="en-US"/>
          </a:p>
        </p:txBody>
      </p:sp>
    </p:spTree>
    <p:extLst>
      <p:ext uri="{BB962C8B-B14F-4D97-AF65-F5344CB8AC3E}">
        <p14:creationId xmlns:p14="http://schemas.microsoft.com/office/powerpoint/2010/main" val="24553145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C236ACF-BDBF-4664-81D3-64BB8406BC39}" type="slidenum">
              <a:rPr lang="en-US" smtClean="0"/>
              <a:t>1</a:t>
            </a:fld>
            <a:endParaRPr lang="en-US"/>
          </a:p>
        </p:txBody>
      </p:sp>
    </p:spTree>
    <p:extLst>
      <p:ext uri="{BB962C8B-B14F-4D97-AF65-F5344CB8AC3E}">
        <p14:creationId xmlns:p14="http://schemas.microsoft.com/office/powerpoint/2010/main" val="3706777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compares the U.S vs Global meat consumption as </a:t>
            </a:r>
            <a:r>
              <a:rPr lang="en-US" dirty="0" err="1"/>
              <a:t>lbs</a:t>
            </a:r>
            <a:r>
              <a:rPr lang="en-US" dirty="0"/>
              <a:t> of meat per capita per year. As you can see there is an upward trend over the timeframe with the U.S. having a much larger average that the global average.</a:t>
            </a:r>
          </a:p>
        </p:txBody>
      </p:sp>
      <p:sp>
        <p:nvSpPr>
          <p:cNvPr id="4" name="Slide Number Placeholder 3"/>
          <p:cNvSpPr>
            <a:spLocks noGrp="1"/>
          </p:cNvSpPr>
          <p:nvPr>
            <p:ph type="sldNum" sz="quarter" idx="5"/>
          </p:nvPr>
        </p:nvSpPr>
        <p:spPr/>
        <p:txBody>
          <a:bodyPr/>
          <a:lstStyle/>
          <a:p>
            <a:fld id="{DC236ACF-BDBF-4664-81D3-64BB8406BC39}" type="slidenum">
              <a:rPr lang="en-US" smtClean="0"/>
              <a:t>11</a:t>
            </a:fld>
            <a:endParaRPr lang="en-US"/>
          </a:p>
        </p:txBody>
      </p:sp>
    </p:spTree>
    <p:extLst>
      <p:ext uri="{BB962C8B-B14F-4D97-AF65-F5344CB8AC3E}">
        <p14:creationId xmlns:p14="http://schemas.microsoft.com/office/powerpoint/2010/main" val="2459654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is the percentage of Individuals worldwide by obesity class type. Again, you can see that the worldwide data shows the percentage having an upward trend with class one obesity having a slightly steeper trend than severe or morbid obesity.</a:t>
            </a:r>
          </a:p>
        </p:txBody>
      </p:sp>
      <p:sp>
        <p:nvSpPr>
          <p:cNvPr id="4" name="Slide Number Placeholder 3"/>
          <p:cNvSpPr>
            <a:spLocks noGrp="1"/>
          </p:cNvSpPr>
          <p:nvPr>
            <p:ph type="sldNum" sz="quarter" idx="5"/>
          </p:nvPr>
        </p:nvSpPr>
        <p:spPr/>
        <p:txBody>
          <a:bodyPr/>
          <a:lstStyle/>
          <a:p>
            <a:fld id="{DC236ACF-BDBF-4664-81D3-64BB8406BC39}" type="slidenum">
              <a:rPr lang="en-US" smtClean="0"/>
              <a:t>13</a:t>
            </a:fld>
            <a:endParaRPr lang="en-US"/>
          </a:p>
        </p:txBody>
      </p:sp>
    </p:spTree>
    <p:extLst>
      <p:ext uri="{BB962C8B-B14F-4D97-AF65-F5344CB8AC3E}">
        <p14:creationId xmlns:p14="http://schemas.microsoft.com/office/powerpoint/2010/main" val="26011069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here we show the global percentage of underweight individuals trends downward over the timeframe with both men and women seeming to appear similar.</a:t>
            </a:r>
          </a:p>
          <a:p>
            <a:endParaRPr lang="en-US" dirty="0"/>
          </a:p>
        </p:txBody>
      </p:sp>
      <p:sp>
        <p:nvSpPr>
          <p:cNvPr id="4" name="Slide Number Placeholder 3"/>
          <p:cNvSpPr>
            <a:spLocks noGrp="1"/>
          </p:cNvSpPr>
          <p:nvPr>
            <p:ph type="sldNum" sz="quarter" idx="5"/>
          </p:nvPr>
        </p:nvSpPr>
        <p:spPr/>
        <p:txBody>
          <a:bodyPr/>
          <a:lstStyle/>
          <a:p>
            <a:fld id="{DC236ACF-BDBF-4664-81D3-64BB8406BC39}" type="slidenum">
              <a:rPr lang="en-US" smtClean="0"/>
              <a:t>14</a:t>
            </a:fld>
            <a:endParaRPr lang="en-US"/>
          </a:p>
        </p:txBody>
      </p:sp>
    </p:spTree>
    <p:extLst>
      <p:ext uri="{BB962C8B-B14F-4D97-AF65-F5344CB8AC3E}">
        <p14:creationId xmlns:p14="http://schemas.microsoft.com/office/powerpoint/2010/main" val="3551719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interactive dashboard will allow you to choose any specific country to see the individual meat and production weight by year chosen. This helps to see if there are any outliers or exceptions to the previous findings.</a:t>
            </a:r>
          </a:p>
        </p:txBody>
      </p:sp>
      <p:sp>
        <p:nvSpPr>
          <p:cNvPr id="4" name="Slide Number Placeholder 3"/>
          <p:cNvSpPr>
            <a:spLocks noGrp="1"/>
          </p:cNvSpPr>
          <p:nvPr>
            <p:ph type="sldNum" sz="quarter" idx="5"/>
          </p:nvPr>
        </p:nvSpPr>
        <p:spPr/>
        <p:txBody>
          <a:bodyPr/>
          <a:lstStyle/>
          <a:p>
            <a:fld id="{DC236ACF-BDBF-4664-81D3-64BB8406BC39}" type="slidenum">
              <a:rPr lang="en-US" smtClean="0"/>
              <a:t>15</a:t>
            </a:fld>
            <a:endParaRPr lang="en-US"/>
          </a:p>
        </p:txBody>
      </p:sp>
    </p:spTree>
    <p:extLst>
      <p:ext uri="{BB962C8B-B14F-4D97-AF65-F5344CB8AC3E}">
        <p14:creationId xmlns:p14="http://schemas.microsoft.com/office/powerpoint/2010/main" val="657419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there will be some outliers or exceptions to the data. Here is one case that stood out to me. The country of Nauru actually has the highest BMI rate worldwide. As you can see the percentage of individuals with a BMI of 30kg/m2 or higher is extremely high but the animals slaughtered for consumption is actually very low. </a:t>
            </a:r>
          </a:p>
        </p:txBody>
      </p:sp>
      <p:sp>
        <p:nvSpPr>
          <p:cNvPr id="4" name="Slide Number Placeholder 3"/>
          <p:cNvSpPr>
            <a:spLocks noGrp="1"/>
          </p:cNvSpPr>
          <p:nvPr>
            <p:ph type="sldNum" sz="quarter" idx="5"/>
          </p:nvPr>
        </p:nvSpPr>
        <p:spPr/>
        <p:txBody>
          <a:bodyPr/>
          <a:lstStyle/>
          <a:p>
            <a:fld id="{DC236ACF-BDBF-4664-81D3-64BB8406BC39}" type="slidenum">
              <a:rPr lang="en-US" smtClean="0"/>
              <a:t>16</a:t>
            </a:fld>
            <a:endParaRPr lang="en-US"/>
          </a:p>
        </p:txBody>
      </p:sp>
    </p:spTree>
    <p:extLst>
      <p:ext uri="{BB962C8B-B14F-4D97-AF65-F5344CB8AC3E}">
        <p14:creationId xmlns:p14="http://schemas.microsoft.com/office/powerpoint/2010/main" val="26918768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236ACF-BDBF-4664-81D3-64BB8406BC39}" type="slidenum">
              <a:rPr lang="en-US" smtClean="0"/>
              <a:t>17</a:t>
            </a:fld>
            <a:endParaRPr lang="en-US"/>
          </a:p>
        </p:txBody>
      </p:sp>
    </p:spTree>
    <p:extLst>
      <p:ext uri="{BB962C8B-B14F-4D97-AF65-F5344CB8AC3E}">
        <p14:creationId xmlns:p14="http://schemas.microsoft.com/office/powerpoint/2010/main" val="36358271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Questions?</a:t>
            </a:r>
          </a:p>
        </p:txBody>
      </p:sp>
      <p:sp>
        <p:nvSpPr>
          <p:cNvPr id="4" name="Slide Number Placeholder 3"/>
          <p:cNvSpPr>
            <a:spLocks noGrp="1"/>
          </p:cNvSpPr>
          <p:nvPr>
            <p:ph type="sldNum" sz="quarter" idx="5"/>
          </p:nvPr>
        </p:nvSpPr>
        <p:spPr/>
        <p:txBody>
          <a:bodyPr/>
          <a:lstStyle/>
          <a:p>
            <a:fld id="{DC236ACF-BDBF-4664-81D3-64BB8406BC39}" type="slidenum">
              <a:rPr lang="en-US" smtClean="0"/>
              <a:t>18</a:t>
            </a:fld>
            <a:endParaRPr lang="en-US"/>
          </a:p>
        </p:txBody>
      </p:sp>
    </p:spTree>
    <p:extLst>
      <p:ext uri="{BB962C8B-B14F-4D97-AF65-F5344CB8AC3E}">
        <p14:creationId xmlns:p14="http://schemas.microsoft.com/office/powerpoint/2010/main" val="3688354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236ACF-BDBF-4664-81D3-64BB8406BC39}" type="slidenum">
              <a:rPr lang="en-US" smtClean="0"/>
              <a:t>2</a:t>
            </a:fld>
            <a:endParaRPr lang="en-US"/>
          </a:p>
        </p:txBody>
      </p:sp>
    </p:spTree>
    <p:extLst>
      <p:ext uri="{BB962C8B-B14F-4D97-AF65-F5344CB8AC3E}">
        <p14:creationId xmlns:p14="http://schemas.microsoft.com/office/powerpoint/2010/main" val="2741766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would like to say before we get too deep that this data is ONLY looking at the possible link between meat consumption and rates of obesity. There are obviously many underlying and lifestyle conditions that could affect these findings.</a:t>
            </a:r>
          </a:p>
        </p:txBody>
      </p:sp>
      <p:sp>
        <p:nvSpPr>
          <p:cNvPr id="4" name="Slide Number Placeholder 3"/>
          <p:cNvSpPr>
            <a:spLocks noGrp="1"/>
          </p:cNvSpPr>
          <p:nvPr>
            <p:ph type="sldNum" sz="quarter" idx="5"/>
          </p:nvPr>
        </p:nvSpPr>
        <p:spPr/>
        <p:txBody>
          <a:bodyPr/>
          <a:lstStyle/>
          <a:p>
            <a:fld id="{DC236ACF-BDBF-4664-81D3-64BB8406BC39}" type="slidenum">
              <a:rPr lang="en-US" smtClean="0"/>
              <a:t>3</a:t>
            </a:fld>
            <a:endParaRPr lang="en-US"/>
          </a:p>
        </p:txBody>
      </p:sp>
    </p:spTree>
    <p:extLst>
      <p:ext uri="{BB962C8B-B14F-4D97-AF65-F5344CB8AC3E}">
        <p14:creationId xmlns:p14="http://schemas.microsoft.com/office/powerpoint/2010/main" val="18730841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we’ll look at the data that comes from </a:t>
            </a:r>
            <a:r>
              <a:rPr lang="en-US" dirty="0" err="1"/>
              <a:t>ncdrisc.ord</a:t>
            </a:r>
            <a:r>
              <a:rPr lang="en-US" dirty="0"/>
              <a:t> and Ourworldindata.org that specifically covers the United States.</a:t>
            </a:r>
          </a:p>
        </p:txBody>
      </p:sp>
      <p:sp>
        <p:nvSpPr>
          <p:cNvPr id="4" name="Slide Number Placeholder 3"/>
          <p:cNvSpPr>
            <a:spLocks noGrp="1"/>
          </p:cNvSpPr>
          <p:nvPr>
            <p:ph type="sldNum" sz="quarter" idx="5"/>
          </p:nvPr>
        </p:nvSpPr>
        <p:spPr/>
        <p:txBody>
          <a:bodyPr/>
          <a:lstStyle/>
          <a:p>
            <a:fld id="{DC236ACF-BDBF-4664-81D3-64BB8406BC39}" type="slidenum">
              <a:rPr lang="en-US" smtClean="0"/>
              <a:t>4</a:t>
            </a:fld>
            <a:endParaRPr lang="en-US"/>
          </a:p>
        </p:txBody>
      </p:sp>
    </p:spTree>
    <p:extLst>
      <p:ext uri="{BB962C8B-B14F-4D97-AF65-F5344CB8AC3E}">
        <p14:creationId xmlns:p14="http://schemas.microsoft.com/office/powerpoint/2010/main" val="1862321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first graph we see the total meat production for the United States by year. These totals are in pounds.</a:t>
            </a:r>
          </a:p>
        </p:txBody>
      </p:sp>
      <p:sp>
        <p:nvSpPr>
          <p:cNvPr id="4" name="Slide Number Placeholder 3"/>
          <p:cNvSpPr>
            <a:spLocks noGrp="1"/>
          </p:cNvSpPr>
          <p:nvPr>
            <p:ph type="sldNum" sz="quarter" idx="5"/>
          </p:nvPr>
        </p:nvSpPr>
        <p:spPr/>
        <p:txBody>
          <a:bodyPr/>
          <a:lstStyle/>
          <a:p>
            <a:fld id="{DC236ACF-BDBF-4664-81D3-64BB8406BC39}" type="slidenum">
              <a:rPr lang="en-US" smtClean="0"/>
              <a:t>5</a:t>
            </a:fld>
            <a:endParaRPr lang="en-US"/>
          </a:p>
        </p:txBody>
      </p:sp>
    </p:spTree>
    <p:extLst>
      <p:ext uri="{BB962C8B-B14F-4D97-AF65-F5344CB8AC3E}">
        <p14:creationId xmlns:p14="http://schemas.microsoft.com/office/powerpoint/2010/main" val="3411523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see the population percentage of each class of obesity by year for both men and women. Again, you can see that both men and women trend upward at almost the same rate, although there appears to be a higher percentage rate in women over men.</a:t>
            </a:r>
          </a:p>
        </p:txBody>
      </p:sp>
      <p:sp>
        <p:nvSpPr>
          <p:cNvPr id="4" name="Slide Number Placeholder 3"/>
          <p:cNvSpPr>
            <a:spLocks noGrp="1"/>
          </p:cNvSpPr>
          <p:nvPr>
            <p:ph type="sldNum" sz="quarter" idx="5"/>
          </p:nvPr>
        </p:nvSpPr>
        <p:spPr/>
        <p:txBody>
          <a:bodyPr/>
          <a:lstStyle/>
          <a:p>
            <a:fld id="{DC236ACF-BDBF-4664-81D3-64BB8406BC39}" type="slidenum">
              <a:rPr lang="en-US" smtClean="0"/>
              <a:t>7</a:t>
            </a:fld>
            <a:endParaRPr lang="en-US"/>
          </a:p>
        </p:txBody>
      </p:sp>
    </p:spTree>
    <p:extLst>
      <p:ext uri="{BB962C8B-B14F-4D97-AF65-F5344CB8AC3E}">
        <p14:creationId xmlns:p14="http://schemas.microsoft.com/office/powerpoint/2010/main" val="1554513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we see the population percentage of underweight individuals. This helps to confirm the previous findings as you can see the rate of underweight individuals had a steady decline over the same time frame.</a:t>
            </a:r>
          </a:p>
        </p:txBody>
      </p:sp>
      <p:sp>
        <p:nvSpPr>
          <p:cNvPr id="4" name="Slide Number Placeholder 3"/>
          <p:cNvSpPr>
            <a:spLocks noGrp="1"/>
          </p:cNvSpPr>
          <p:nvPr>
            <p:ph type="sldNum" sz="quarter" idx="5"/>
          </p:nvPr>
        </p:nvSpPr>
        <p:spPr/>
        <p:txBody>
          <a:bodyPr/>
          <a:lstStyle/>
          <a:p>
            <a:fld id="{DC236ACF-BDBF-4664-81D3-64BB8406BC39}" type="slidenum">
              <a:rPr lang="en-US" smtClean="0"/>
              <a:t>8</a:t>
            </a:fld>
            <a:endParaRPr lang="en-US"/>
          </a:p>
        </p:txBody>
      </p:sp>
    </p:spTree>
    <p:extLst>
      <p:ext uri="{BB962C8B-B14F-4D97-AF65-F5344CB8AC3E}">
        <p14:creationId xmlns:p14="http://schemas.microsoft.com/office/powerpoint/2010/main" val="867510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we have an interactive dashboard that just helps to show the same findings in a different light. The Meat production and production weight are both in pounds per year.</a:t>
            </a:r>
          </a:p>
          <a:p>
            <a:endParaRPr lang="en-US" dirty="0"/>
          </a:p>
          <a:p>
            <a:r>
              <a:rPr lang="en-US" dirty="0"/>
              <a:t>The Total slaughtered animals graph shows the amount of individual animals per year.</a:t>
            </a:r>
          </a:p>
          <a:p>
            <a:endParaRPr lang="en-US" dirty="0"/>
          </a:p>
        </p:txBody>
      </p:sp>
      <p:sp>
        <p:nvSpPr>
          <p:cNvPr id="4" name="Slide Number Placeholder 3"/>
          <p:cNvSpPr>
            <a:spLocks noGrp="1"/>
          </p:cNvSpPr>
          <p:nvPr>
            <p:ph type="sldNum" sz="quarter" idx="5"/>
          </p:nvPr>
        </p:nvSpPr>
        <p:spPr/>
        <p:txBody>
          <a:bodyPr/>
          <a:lstStyle/>
          <a:p>
            <a:fld id="{DC236ACF-BDBF-4664-81D3-64BB8406BC39}" type="slidenum">
              <a:rPr lang="en-US" smtClean="0"/>
              <a:t>9</a:t>
            </a:fld>
            <a:endParaRPr lang="en-US"/>
          </a:p>
        </p:txBody>
      </p:sp>
    </p:spTree>
    <p:extLst>
      <p:ext uri="{BB962C8B-B14F-4D97-AF65-F5344CB8AC3E}">
        <p14:creationId xmlns:p14="http://schemas.microsoft.com/office/powerpoint/2010/main" val="1838520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can’t forget about the rest of the world. This data also comes from ncdrisc.org and Ourworldindata.org.</a:t>
            </a:r>
          </a:p>
        </p:txBody>
      </p:sp>
      <p:sp>
        <p:nvSpPr>
          <p:cNvPr id="4" name="Slide Number Placeholder 3"/>
          <p:cNvSpPr>
            <a:spLocks noGrp="1"/>
          </p:cNvSpPr>
          <p:nvPr>
            <p:ph type="sldNum" sz="quarter" idx="5"/>
          </p:nvPr>
        </p:nvSpPr>
        <p:spPr/>
        <p:txBody>
          <a:bodyPr/>
          <a:lstStyle/>
          <a:p>
            <a:fld id="{DC236ACF-BDBF-4664-81D3-64BB8406BC39}" type="slidenum">
              <a:rPr lang="en-US" smtClean="0"/>
              <a:t>10</a:t>
            </a:fld>
            <a:endParaRPr lang="en-US"/>
          </a:p>
        </p:txBody>
      </p:sp>
    </p:spTree>
    <p:extLst>
      <p:ext uri="{BB962C8B-B14F-4D97-AF65-F5344CB8AC3E}">
        <p14:creationId xmlns:p14="http://schemas.microsoft.com/office/powerpoint/2010/main" val="2366705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B892C88-A3C1-408D-A830-40B4BB071320}"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1481327655"/>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892C88-A3C1-408D-A830-40B4BB071320}"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243215515"/>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892C88-A3C1-408D-A830-40B4BB071320}"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1034934490"/>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892C88-A3C1-408D-A830-40B4BB071320}"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3332574176"/>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892C88-A3C1-408D-A830-40B4BB071320}"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3332447045"/>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B892C88-A3C1-408D-A830-40B4BB071320}"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614852303"/>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892C88-A3C1-408D-A830-40B4BB071320}" type="datetimeFigureOut">
              <a:rPr lang="en-US" smtClean="0"/>
              <a:t>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1217670921"/>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B892C88-A3C1-408D-A830-40B4BB071320}" type="datetimeFigureOut">
              <a:rPr lang="en-US" smtClean="0"/>
              <a:t>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217546700"/>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892C88-A3C1-408D-A830-40B4BB071320}" type="datetimeFigureOut">
              <a:rPr lang="en-US" smtClean="0"/>
              <a:t>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3557739506"/>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892C88-A3C1-408D-A830-40B4BB071320}"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3664627879"/>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892C88-A3C1-408D-A830-40B4BB071320}"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2CC3B5-293C-43A9-9B80-37B58D69A37E}" type="slidenum">
              <a:rPr lang="en-US" smtClean="0"/>
              <a:t>‹#›</a:t>
            </a:fld>
            <a:endParaRPr lang="en-US"/>
          </a:p>
        </p:txBody>
      </p:sp>
    </p:spTree>
    <p:extLst>
      <p:ext uri="{BB962C8B-B14F-4D97-AF65-F5344CB8AC3E}">
        <p14:creationId xmlns:p14="http://schemas.microsoft.com/office/powerpoint/2010/main" val="2378983909"/>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892C88-A3C1-408D-A830-40B4BB071320}" type="datetimeFigureOut">
              <a:rPr lang="en-US" smtClean="0"/>
              <a:t>1/4/2023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2CC3B5-293C-43A9-9B80-37B58D69A37E}" type="slidenum">
              <a:rPr lang="en-US" smtClean="0"/>
              <a:t>‹#›</a:t>
            </a:fld>
            <a:endParaRPr lang="en-US"/>
          </a:p>
        </p:txBody>
      </p:sp>
    </p:spTree>
    <p:extLst>
      <p:ext uri="{BB962C8B-B14F-4D97-AF65-F5344CB8AC3E}">
        <p14:creationId xmlns:p14="http://schemas.microsoft.com/office/powerpoint/2010/main" val="17439333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4.png"/><Relationship Id="rId4" Type="http://schemas.microsoft.com/office/2011/relationships/webextension" Target="../webextensions/webextension3.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6.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8.png"/><Relationship Id="rId4" Type="http://schemas.microsoft.com/office/2011/relationships/webextension" Target="../webextensions/webextension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1AD6A-7976-550D-34AD-735FEBC86373}"/>
              </a:ext>
            </a:extLst>
          </p:cNvPr>
          <p:cNvSpPr>
            <a:spLocks noGrp="1"/>
          </p:cNvSpPr>
          <p:nvPr>
            <p:ph type="ctrTitle"/>
          </p:nvPr>
        </p:nvSpPr>
        <p:spPr>
          <a:xfrm>
            <a:off x="7288690" y="688453"/>
            <a:ext cx="4717774" cy="861391"/>
          </a:xfrm>
        </p:spPr>
        <p:txBody>
          <a:bodyPr anchor="b">
            <a:noAutofit/>
          </a:bodyPr>
          <a:lstStyle/>
          <a:p>
            <a:r>
              <a:rPr lang="en-US" b="1" u="sng" dirty="0">
                <a:solidFill>
                  <a:srgbClr val="C00000"/>
                </a:solidFill>
              </a:rPr>
              <a:t>MEAT</a:t>
            </a:r>
          </a:p>
        </p:txBody>
      </p:sp>
      <p:sp>
        <p:nvSpPr>
          <p:cNvPr id="3" name="Subtitle 2">
            <a:extLst>
              <a:ext uri="{FF2B5EF4-FFF2-40B4-BE49-F238E27FC236}">
                <a16:creationId xmlns:a16="http://schemas.microsoft.com/office/drawing/2014/main" id="{A208C95D-282A-DCF8-6003-A245B8C65E37}"/>
              </a:ext>
            </a:extLst>
          </p:cNvPr>
          <p:cNvSpPr>
            <a:spLocks noGrp="1"/>
          </p:cNvSpPr>
          <p:nvPr>
            <p:ph type="subTitle" idx="1"/>
          </p:nvPr>
        </p:nvSpPr>
        <p:spPr>
          <a:xfrm>
            <a:off x="7603924" y="1704547"/>
            <a:ext cx="4087305" cy="1504133"/>
          </a:xfrm>
        </p:spPr>
        <p:txBody>
          <a:bodyPr anchor="t">
            <a:noAutofit/>
          </a:bodyPr>
          <a:lstStyle/>
          <a:p>
            <a:r>
              <a:rPr lang="en-US" sz="2800" dirty="0">
                <a:solidFill>
                  <a:schemeClr val="accent4">
                    <a:lumMod val="60000"/>
                    <a:lumOff val="40000"/>
                  </a:schemeClr>
                </a:solidFill>
              </a:rPr>
              <a:t>Is there a link between meat consumption and the global increase in obesity?</a:t>
            </a:r>
          </a:p>
        </p:txBody>
      </p:sp>
      <p:sp>
        <p:nvSpPr>
          <p:cNvPr id="32" name="Freeform: Shape 31">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icture containing text, picture frame&#10;&#10;Description automatically generated">
            <a:extLst>
              <a:ext uri="{FF2B5EF4-FFF2-40B4-BE49-F238E27FC236}">
                <a16:creationId xmlns:a16="http://schemas.microsoft.com/office/drawing/2014/main" id="{1BEC4CDF-BFDD-170B-D83E-23D8D915C1F9}"/>
              </a:ext>
            </a:extLst>
          </p:cNvPr>
          <p:cNvPicPr>
            <a:picLocks noChangeAspect="1"/>
          </p:cNvPicPr>
          <p:nvPr/>
        </p:nvPicPr>
        <p:blipFill rotWithShape="1">
          <a:blip r:embed="rId3">
            <a:extLst>
              <a:ext uri="{28A0092B-C50C-407E-A947-70E740481C1C}">
                <a14:useLocalDpi xmlns:a14="http://schemas.microsoft.com/office/drawing/2010/main" val="0"/>
              </a:ext>
            </a:extLst>
          </a:blip>
          <a:srcRect t="1873" r="-1" b="552"/>
          <a:stretch/>
        </p:blipFill>
        <p:spPr>
          <a:xfrm>
            <a:off x="75574" y="10"/>
            <a:ext cx="7036904"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7" name="TextBox 6">
            <a:extLst>
              <a:ext uri="{FF2B5EF4-FFF2-40B4-BE49-F238E27FC236}">
                <a16:creationId xmlns:a16="http://schemas.microsoft.com/office/drawing/2014/main" id="{8718C44E-09DB-7F43-5E68-7A6DF2D11002}"/>
              </a:ext>
            </a:extLst>
          </p:cNvPr>
          <p:cNvSpPr txBox="1"/>
          <p:nvPr/>
        </p:nvSpPr>
        <p:spPr>
          <a:xfrm>
            <a:off x="7871782" y="3680929"/>
            <a:ext cx="3551583" cy="830997"/>
          </a:xfrm>
          <a:prstGeom prst="rect">
            <a:avLst/>
          </a:prstGeom>
          <a:noFill/>
        </p:spPr>
        <p:txBody>
          <a:bodyPr wrap="square" rtlCol="0">
            <a:spAutoFit/>
          </a:bodyPr>
          <a:lstStyle/>
          <a:p>
            <a:pPr algn="ctr"/>
            <a:r>
              <a:rPr lang="en-US" sz="1600" dirty="0">
                <a:solidFill>
                  <a:schemeClr val="accent4">
                    <a:lumMod val="60000"/>
                    <a:lumOff val="40000"/>
                  </a:schemeClr>
                </a:solidFill>
              </a:rPr>
              <a:t>Nashville Software School</a:t>
            </a:r>
          </a:p>
          <a:p>
            <a:pPr algn="ctr"/>
            <a:r>
              <a:rPr lang="en-US" sz="1600" dirty="0">
                <a:solidFill>
                  <a:schemeClr val="accent4">
                    <a:lumMod val="60000"/>
                    <a:lumOff val="40000"/>
                  </a:schemeClr>
                </a:solidFill>
              </a:rPr>
              <a:t>Part Time Data Analytics Cohort 7</a:t>
            </a:r>
          </a:p>
          <a:p>
            <a:pPr algn="ctr"/>
            <a:r>
              <a:rPr lang="en-US" sz="1600" dirty="0">
                <a:solidFill>
                  <a:schemeClr val="accent4">
                    <a:lumMod val="60000"/>
                    <a:lumOff val="40000"/>
                  </a:schemeClr>
                </a:solidFill>
              </a:rPr>
              <a:t>Capstone Project by Steven Goolsby</a:t>
            </a:r>
          </a:p>
        </p:txBody>
      </p:sp>
      <p:sp>
        <p:nvSpPr>
          <p:cNvPr id="9" name="TextBox 8">
            <a:extLst>
              <a:ext uri="{FF2B5EF4-FFF2-40B4-BE49-F238E27FC236}">
                <a16:creationId xmlns:a16="http://schemas.microsoft.com/office/drawing/2014/main" id="{C1B31CFB-B5B5-FEE9-4352-99933CF90CCB}"/>
              </a:ext>
            </a:extLst>
          </p:cNvPr>
          <p:cNvSpPr txBox="1"/>
          <p:nvPr/>
        </p:nvSpPr>
        <p:spPr>
          <a:xfrm>
            <a:off x="8464159" y="4984176"/>
            <a:ext cx="2366831" cy="1077218"/>
          </a:xfrm>
          <a:prstGeom prst="rect">
            <a:avLst/>
          </a:prstGeom>
          <a:noFill/>
        </p:spPr>
        <p:txBody>
          <a:bodyPr wrap="square" rtlCol="0">
            <a:spAutoFit/>
          </a:bodyPr>
          <a:lstStyle/>
          <a:p>
            <a:pPr marL="285750" indent="-285750" algn="ctr">
              <a:buFont typeface="Courier New" panose="02070309020205020404" pitchFamily="49" charset="0"/>
              <a:buChar char="o"/>
            </a:pPr>
            <a:r>
              <a:rPr lang="en-US" sz="1600" dirty="0">
                <a:solidFill>
                  <a:schemeClr val="accent4">
                    <a:lumMod val="60000"/>
                    <a:lumOff val="40000"/>
                  </a:schemeClr>
                </a:solidFill>
              </a:rPr>
              <a:t>Python</a:t>
            </a:r>
          </a:p>
          <a:p>
            <a:pPr marL="285750" indent="-285750" algn="ctr">
              <a:buFont typeface="Courier New" panose="02070309020205020404" pitchFamily="49" charset="0"/>
              <a:buChar char="o"/>
            </a:pPr>
            <a:r>
              <a:rPr lang="en-US" sz="1600" dirty="0">
                <a:solidFill>
                  <a:schemeClr val="accent4">
                    <a:lumMod val="60000"/>
                    <a:lumOff val="40000"/>
                  </a:schemeClr>
                </a:solidFill>
              </a:rPr>
              <a:t>Plotly Chart Studio</a:t>
            </a:r>
          </a:p>
          <a:p>
            <a:pPr marL="285750" indent="-285750" algn="ctr">
              <a:buFont typeface="Courier New" panose="02070309020205020404" pitchFamily="49" charset="0"/>
              <a:buChar char="o"/>
            </a:pPr>
            <a:r>
              <a:rPr lang="en-US" sz="1600" dirty="0">
                <a:solidFill>
                  <a:schemeClr val="accent4">
                    <a:lumMod val="60000"/>
                    <a:lumOff val="40000"/>
                  </a:schemeClr>
                </a:solidFill>
              </a:rPr>
              <a:t>Power BI</a:t>
            </a:r>
          </a:p>
          <a:p>
            <a:pPr marL="285750" indent="-285750" algn="ctr">
              <a:buFont typeface="Courier New" panose="02070309020205020404" pitchFamily="49" charset="0"/>
              <a:buChar char="o"/>
            </a:pPr>
            <a:r>
              <a:rPr lang="en-US" sz="1600" dirty="0">
                <a:solidFill>
                  <a:schemeClr val="accent4">
                    <a:lumMod val="60000"/>
                    <a:lumOff val="40000"/>
                  </a:schemeClr>
                </a:solidFill>
              </a:rPr>
              <a:t>PowerPoint</a:t>
            </a:r>
          </a:p>
        </p:txBody>
      </p:sp>
    </p:spTree>
    <p:extLst>
      <p:ext uri="{BB962C8B-B14F-4D97-AF65-F5344CB8AC3E}">
        <p14:creationId xmlns:p14="http://schemas.microsoft.com/office/powerpoint/2010/main" val="13577879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0B2607B2-8C5A-F2D4-7BF1-CBEE36F7E602}"/>
              </a:ext>
            </a:extLst>
          </p:cNvPr>
          <p:cNvSpPr/>
          <p:nvPr/>
        </p:nvSpPr>
        <p:spPr>
          <a:xfrm>
            <a:off x="760563" y="776376"/>
            <a:ext cx="10611928" cy="5305245"/>
          </a:xfrm>
          <a:prstGeom prst="roundRect">
            <a:avLst/>
          </a:prstGeom>
          <a:no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D5D375A7-4493-DFCF-89FC-0A9B8E26F9F6}"/>
              </a:ext>
            </a:extLst>
          </p:cNvPr>
          <p:cNvSpPr txBox="1">
            <a:spLocks/>
          </p:cNvSpPr>
          <p:nvPr/>
        </p:nvSpPr>
        <p:spPr>
          <a:xfrm>
            <a:off x="915837" y="2766218"/>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200" u="sng" dirty="0"/>
              <a:t>Worldwide Data</a:t>
            </a:r>
          </a:p>
        </p:txBody>
      </p:sp>
      <p:sp>
        <p:nvSpPr>
          <p:cNvPr id="4" name="TextBox 3">
            <a:extLst>
              <a:ext uri="{FF2B5EF4-FFF2-40B4-BE49-F238E27FC236}">
                <a16:creationId xmlns:a16="http://schemas.microsoft.com/office/drawing/2014/main" id="{F47CFBB3-8A6C-82BC-1540-8B6921F1C4A6}"/>
              </a:ext>
            </a:extLst>
          </p:cNvPr>
          <p:cNvSpPr txBox="1"/>
          <p:nvPr/>
        </p:nvSpPr>
        <p:spPr>
          <a:xfrm>
            <a:off x="1089660" y="6263640"/>
            <a:ext cx="10012680" cy="369332"/>
          </a:xfrm>
          <a:prstGeom prst="rect">
            <a:avLst/>
          </a:prstGeom>
          <a:noFill/>
        </p:spPr>
        <p:txBody>
          <a:bodyPr wrap="square" rtlCol="0">
            <a:spAutoFit/>
          </a:bodyPr>
          <a:lstStyle/>
          <a:p>
            <a:pPr algn="ctr"/>
            <a:r>
              <a:rPr lang="en-US" dirty="0"/>
              <a:t>* Data provided by: </a:t>
            </a:r>
            <a:r>
              <a:rPr lang="en-US" u="sng" dirty="0"/>
              <a:t>NCDRisC.org</a:t>
            </a:r>
            <a:r>
              <a:rPr lang="en-US" dirty="0"/>
              <a:t> and </a:t>
            </a:r>
            <a:r>
              <a:rPr lang="en-US" u="sng" dirty="0"/>
              <a:t>Ourworldindata.org</a:t>
            </a:r>
            <a:r>
              <a:rPr lang="en-US" dirty="0"/>
              <a:t> </a:t>
            </a:r>
          </a:p>
        </p:txBody>
      </p:sp>
    </p:spTree>
    <p:extLst>
      <p:ext uri="{BB962C8B-B14F-4D97-AF65-F5344CB8AC3E}">
        <p14:creationId xmlns:p14="http://schemas.microsoft.com/office/powerpoint/2010/main" val="1221150204"/>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2A4BB41-1176-4149-7BD2-D75E97546F8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9482" y="246530"/>
            <a:ext cx="10453035" cy="6364940"/>
          </a:xfrm>
          <a:prstGeom prst="rect">
            <a:avLst/>
          </a:prstGeom>
        </p:spPr>
      </p:pic>
    </p:spTree>
    <p:extLst>
      <p:ext uri="{BB962C8B-B14F-4D97-AF65-F5344CB8AC3E}">
        <p14:creationId xmlns:p14="http://schemas.microsoft.com/office/powerpoint/2010/main" val="2647927164"/>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E211F63B-7A31-D6F7-3531-B51F446F45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91" y="1151243"/>
            <a:ext cx="12066217" cy="4555513"/>
          </a:xfrm>
          <a:prstGeom prst="rect">
            <a:avLst/>
          </a:prstGeom>
        </p:spPr>
      </p:pic>
    </p:spTree>
    <p:extLst>
      <p:ext uri="{BB962C8B-B14F-4D97-AF65-F5344CB8AC3E}">
        <p14:creationId xmlns:p14="http://schemas.microsoft.com/office/powerpoint/2010/main" val="1887159361"/>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0E838F-A580-29C0-3CB9-CDD181648FD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05353" y="581890"/>
            <a:ext cx="5590094" cy="5689599"/>
          </a:xfrm>
          <a:prstGeom prst="rect">
            <a:avLst/>
          </a:prstGeom>
        </p:spPr>
      </p:pic>
      <p:pic>
        <p:nvPicPr>
          <p:cNvPr id="5" name="Picture 4">
            <a:extLst>
              <a:ext uri="{FF2B5EF4-FFF2-40B4-BE49-F238E27FC236}">
                <a16:creationId xmlns:a16="http://schemas.microsoft.com/office/drawing/2014/main" id="{4EC0DFE9-5C5C-BD72-C10A-F36E338168C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196553" y="581890"/>
            <a:ext cx="5590094" cy="5689599"/>
          </a:xfrm>
          <a:prstGeom prst="rect">
            <a:avLst/>
          </a:prstGeom>
        </p:spPr>
      </p:pic>
    </p:spTree>
    <p:extLst>
      <p:ext uri="{BB962C8B-B14F-4D97-AF65-F5344CB8AC3E}">
        <p14:creationId xmlns:p14="http://schemas.microsoft.com/office/powerpoint/2010/main" val="136237032"/>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0C243E5-0AE0-9A63-67A5-35E02911672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35485" y="212942"/>
            <a:ext cx="10121030" cy="6475957"/>
          </a:xfrm>
          <a:prstGeom prst="rect">
            <a:avLst/>
          </a:prstGeom>
        </p:spPr>
      </p:pic>
    </p:spTree>
    <p:extLst>
      <p:ext uri="{BB962C8B-B14F-4D97-AF65-F5344CB8AC3E}">
        <p14:creationId xmlns:p14="http://schemas.microsoft.com/office/powerpoint/2010/main" val="2364823147"/>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pic>
        <p:nvPicPr>
          <p:cNvPr id="7" name="Add-in_Icon" descr="Icon for Microsoft Power BI.">
            <a:extLst>
              <a:ext uri="{FF2B5EF4-FFF2-40B4-BE49-F238E27FC236}">
                <a16:creationId xmlns:a16="http://schemas.microsoft.com/office/drawing/2014/main" id="{87D43E1C-7B4D-44A2-8E6D-6786349BFB58}"/>
              </a:ext>
            </a:extLst>
          </p:cNvPr>
          <p:cNvPicPr/>
          <p:nvPr/>
        </p:nvPicPr>
        <p:blipFill>
          <a:blip r:embed="rId3"/>
          <a:stretch>
            <a:fillRect/>
          </a:stretch>
        </p:blipFill>
        <p:spPr bwMode="auto">
          <a:xfrm>
            <a:off x="914400" y="530365"/>
            <a:ext cx="291465" cy="291465"/>
          </a:xfrm>
          <a:prstGeom prst="rect">
            <a:avLst/>
          </a:prstGeom>
          <a:noFill/>
        </p:spPr>
      </p:pic>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descr="Add-in content for Microsoft Power BI."/>
              <p:cNvGraphicFramePr>
                <a:graphicFrameLocks noGrp="1"/>
              </p:cNvGraphicFramePr>
              <p:nvPr>
                <p:extLst>
                  <p:ext uri="{D42A27DB-BD31-4B8C-83A1-F6EECF244321}">
                    <p14:modId xmlns:p14="http://schemas.microsoft.com/office/powerpoint/2010/main" val="3576594730"/>
                  </p:ext>
                </p:extLst>
              </p:nvPr>
            </p:nvGraphicFramePr>
            <p:xfrm>
              <a:off x="267855" y="157018"/>
              <a:ext cx="11767127" cy="6456218"/>
            </p:xfrm>
            <a:graphic>
              <a:graphicData uri="http://schemas.microsoft.com/office/webextensions/webextension/2010/11">
                <we:webextensionref xmlns:we="http://schemas.microsoft.com/office/webextensions/webextension/2010/11" xmlns:r="http://schemas.openxmlformats.org/officeDocument/2006/relationships" r:id="rId4"/>
              </a:graphicData>
            </a:graphic>
          </p:graphicFrame>
        </mc:Choice>
        <mc:Fallback>
          <p:pic>
            <p:nvPicPr>
              <p:cNvPr id="2" name="Add-in" descr="Add-in content for Microsoft Power BI."/>
              <p:cNvPicPr>
                <a:picLocks noGrp="1" noRot="1" noChangeAspect="1" noMove="1" noResize="1" noEditPoints="1" noAdjustHandles="1" noChangeArrowheads="1" noChangeShapeType="1"/>
              </p:cNvPicPr>
              <p:nvPr/>
            </p:nvPicPr>
            <p:blipFill>
              <a:blip r:embed="rId5"/>
              <a:stretch>
                <a:fillRect/>
              </a:stretch>
            </p:blipFill>
            <p:spPr>
              <a:xfrm>
                <a:off x="267855" y="157018"/>
                <a:ext cx="11767127" cy="6456218"/>
              </a:xfrm>
              <a:prstGeom prst="rect">
                <a:avLst/>
              </a:prstGeom>
            </p:spPr>
          </p:pic>
        </mc:Fallback>
      </mc:AlternateContent>
    </p:spTree>
    <p:extLst>
      <p:ext uri="{BB962C8B-B14F-4D97-AF65-F5344CB8AC3E}">
        <p14:creationId xmlns:p14="http://schemas.microsoft.com/office/powerpoint/2010/main" val="3211859542"/>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DA8AD1-4BA0-4227-C3FA-0E9E954BA1C5}"/>
              </a:ext>
            </a:extLst>
          </p:cNvPr>
          <p:cNvSpPr>
            <a:spLocks noGrp="1"/>
          </p:cNvSpPr>
          <p:nvPr>
            <p:ph type="title"/>
          </p:nvPr>
        </p:nvSpPr>
        <p:spPr>
          <a:xfrm>
            <a:off x="838200" y="208107"/>
            <a:ext cx="10515600" cy="1114424"/>
          </a:xfrm>
        </p:spPr>
        <p:txBody>
          <a:bodyPr>
            <a:normAutofit fontScale="90000"/>
          </a:bodyPr>
          <a:lstStyle/>
          <a:p>
            <a:pPr algn="ctr"/>
            <a:r>
              <a:rPr lang="en-US" u="sng" dirty="0"/>
              <a:t>Outliers or Exceptions</a:t>
            </a:r>
            <a:br>
              <a:rPr lang="en-US" u="sng" dirty="0"/>
            </a:br>
            <a:r>
              <a:rPr lang="en-US" u="sng" dirty="0"/>
              <a:t>Example:</a:t>
            </a:r>
          </a:p>
        </p:txBody>
      </p:sp>
      <p:pic>
        <p:nvPicPr>
          <p:cNvPr id="6" name="Picture 5">
            <a:extLst>
              <a:ext uri="{FF2B5EF4-FFF2-40B4-BE49-F238E27FC236}">
                <a16:creationId xmlns:a16="http://schemas.microsoft.com/office/drawing/2014/main" id="{A4177D83-E888-29E2-979C-976C498F9E0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07424" y="1479549"/>
            <a:ext cx="5041900" cy="5013323"/>
          </a:xfrm>
          <a:prstGeom prst="rect">
            <a:avLst/>
          </a:prstGeom>
        </p:spPr>
      </p:pic>
      <p:pic>
        <p:nvPicPr>
          <p:cNvPr id="8" name="Picture 7">
            <a:extLst>
              <a:ext uri="{FF2B5EF4-FFF2-40B4-BE49-F238E27FC236}">
                <a16:creationId xmlns:a16="http://schemas.microsoft.com/office/drawing/2014/main" id="{163622B6-F29F-68B0-4A90-7117AD47BA9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77576" y="1479549"/>
            <a:ext cx="5207000" cy="5013322"/>
          </a:xfrm>
          <a:prstGeom prst="rect">
            <a:avLst/>
          </a:prstGeom>
        </p:spPr>
      </p:pic>
      <p:sp>
        <p:nvSpPr>
          <p:cNvPr id="9" name="Rectangle: Rounded Corners 8">
            <a:extLst>
              <a:ext uri="{FF2B5EF4-FFF2-40B4-BE49-F238E27FC236}">
                <a16:creationId xmlns:a16="http://schemas.microsoft.com/office/drawing/2014/main" id="{5EDFF15C-1CF6-D2AB-DBA5-423B0F3F7901}"/>
              </a:ext>
            </a:extLst>
          </p:cNvPr>
          <p:cNvSpPr/>
          <p:nvPr/>
        </p:nvSpPr>
        <p:spPr>
          <a:xfrm>
            <a:off x="894772" y="155502"/>
            <a:ext cx="10402455" cy="1219633"/>
          </a:xfrm>
          <a:prstGeom prst="roundRect">
            <a:avLst/>
          </a:prstGeom>
          <a:no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0422010"/>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43850-0DDD-2962-BC9F-705DC8DBFEF3}"/>
              </a:ext>
            </a:extLst>
          </p:cNvPr>
          <p:cNvSpPr>
            <a:spLocks noGrp="1"/>
          </p:cNvSpPr>
          <p:nvPr>
            <p:ph type="title"/>
          </p:nvPr>
        </p:nvSpPr>
        <p:spPr/>
        <p:txBody>
          <a:bodyPr>
            <a:normAutofit/>
          </a:bodyPr>
          <a:lstStyle/>
          <a:p>
            <a:pPr algn="ctr"/>
            <a:r>
              <a:rPr lang="en-US" sz="6000" u="sng" dirty="0"/>
              <a:t>Conclusions</a:t>
            </a:r>
          </a:p>
        </p:txBody>
      </p:sp>
      <p:sp>
        <p:nvSpPr>
          <p:cNvPr id="3" name="Content Placeholder 2">
            <a:extLst>
              <a:ext uri="{FF2B5EF4-FFF2-40B4-BE49-F238E27FC236}">
                <a16:creationId xmlns:a16="http://schemas.microsoft.com/office/drawing/2014/main" id="{936EFDE6-86A2-7B86-8881-AB020560DA1B}"/>
              </a:ext>
            </a:extLst>
          </p:cNvPr>
          <p:cNvSpPr>
            <a:spLocks noGrp="1"/>
          </p:cNvSpPr>
          <p:nvPr>
            <p:ph idx="1"/>
          </p:nvPr>
        </p:nvSpPr>
        <p:spPr>
          <a:xfrm>
            <a:off x="838200" y="1825624"/>
            <a:ext cx="10515600" cy="4849496"/>
          </a:xfrm>
        </p:spPr>
        <p:txBody>
          <a:bodyPr>
            <a:normAutofit/>
          </a:bodyPr>
          <a:lstStyle/>
          <a:p>
            <a:pPr>
              <a:lnSpc>
                <a:spcPct val="110000"/>
              </a:lnSpc>
              <a:buFont typeface="Wingdings" panose="05000000000000000000" pitchFamily="2" charset="2"/>
              <a:buChar char="Ø"/>
            </a:pPr>
            <a:r>
              <a:rPr lang="en-US" sz="3200" dirty="0"/>
              <a:t>There definitely appears to be a similar trend in meat consumption and obesity rates.</a:t>
            </a:r>
          </a:p>
          <a:p>
            <a:pPr>
              <a:lnSpc>
                <a:spcPct val="110000"/>
              </a:lnSpc>
              <a:buFont typeface="Wingdings" panose="05000000000000000000" pitchFamily="2" charset="2"/>
              <a:buChar char="Ø"/>
            </a:pPr>
            <a:r>
              <a:rPr lang="en-US" sz="3200" dirty="0"/>
              <a:t>There does not appear to be a significant difference, positive or negative, between the rates in men and women.</a:t>
            </a:r>
          </a:p>
          <a:p>
            <a:pPr>
              <a:lnSpc>
                <a:spcPct val="110000"/>
              </a:lnSpc>
              <a:buFont typeface="Wingdings" panose="05000000000000000000" pitchFamily="2" charset="2"/>
              <a:buChar char="Ø"/>
            </a:pPr>
            <a:r>
              <a:rPr lang="en-US" sz="3200" dirty="0"/>
              <a:t>While these findings appear to show a possible link between consuming meat and obesity, there are many factors that are not included in this report.</a:t>
            </a:r>
          </a:p>
          <a:p>
            <a:pPr algn="ctr"/>
            <a:endParaRPr lang="en-US" dirty="0"/>
          </a:p>
        </p:txBody>
      </p:sp>
      <p:sp>
        <p:nvSpPr>
          <p:cNvPr id="4" name="Rectangle: Rounded Corners 3">
            <a:extLst>
              <a:ext uri="{FF2B5EF4-FFF2-40B4-BE49-F238E27FC236}">
                <a16:creationId xmlns:a16="http://schemas.microsoft.com/office/drawing/2014/main" id="{8A5AA576-0CCB-9977-1C82-3EF46C8F09C8}"/>
              </a:ext>
            </a:extLst>
          </p:cNvPr>
          <p:cNvSpPr/>
          <p:nvPr/>
        </p:nvSpPr>
        <p:spPr>
          <a:xfrm>
            <a:off x="894772" y="418089"/>
            <a:ext cx="10402455" cy="1219633"/>
          </a:xfrm>
          <a:prstGeom prst="roundRect">
            <a:avLst/>
          </a:prstGeom>
          <a:no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47285694"/>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23D33-E53F-E470-E69F-9C98FD6B4094}"/>
              </a:ext>
            </a:extLst>
          </p:cNvPr>
          <p:cNvSpPr>
            <a:spLocks noGrp="1"/>
          </p:cNvSpPr>
          <p:nvPr>
            <p:ph type="title"/>
          </p:nvPr>
        </p:nvSpPr>
        <p:spPr>
          <a:xfrm>
            <a:off x="838200" y="2766218"/>
            <a:ext cx="10515600" cy="1325563"/>
          </a:xfrm>
        </p:spPr>
        <p:txBody>
          <a:bodyPr>
            <a:normAutofit/>
          </a:bodyPr>
          <a:lstStyle/>
          <a:p>
            <a:pPr algn="ctr"/>
            <a:r>
              <a:rPr lang="en-US" sz="7200" b="1" u="sng" dirty="0"/>
              <a:t>Thank You!!</a:t>
            </a:r>
          </a:p>
        </p:txBody>
      </p:sp>
      <p:sp>
        <p:nvSpPr>
          <p:cNvPr id="3" name="Rectangle: Rounded Corners 2">
            <a:extLst>
              <a:ext uri="{FF2B5EF4-FFF2-40B4-BE49-F238E27FC236}">
                <a16:creationId xmlns:a16="http://schemas.microsoft.com/office/drawing/2014/main" id="{4FE3301A-1D79-F7CA-5601-9440D9CF0F18}"/>
              </a:ext>
            </a:extLst>
          </p:cNvPr>
          <p:cNvSpPr/>
          <p:nvPr/>
        </p:nvSpPr>
        <p:spPr>
          <a:xfrm>
            <a:off x="760563" y="776376"/>
            <a:ext cx="10611928" cy="5305245"/>
          </a:xfrm>
          <a:prstGeom prst="roundRect">
            <a:avLst/>
          </a:prstGeom>
          <a:no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909559"/>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AB141-4792-FCCD-11BF-679EE949B349}"/>
              </a:ext>
            </a:extLst>
          </p:cNvPr>
          <p:cNvSpPr>
            <a:spLocks noGrp="1"/>
          </p:cNvSpPr>
          <p:nvPr>
            <p:ph type="title"/>
          </p:nvPr>
        </p:nvSpPr>
        <p:spPr/>
        <p:txBody>
          <a:bodyPr/>
          <a:lstStyle/>
          <a:p>
            <a:pPr algn="ctr"/>
            <a:r>
              <a:rPr lang="en-US" u="sng" dirty="0"/>
              <a:t>Motivation</a:t>
            </a:r>
          </a:p>
        </p:txBody>
      </p:sp>
      <p:sp>
        <p:nvSpPr>
          <p:cNvPr id="3" name="Content Placeholder 2">
            <a:extLst>
              <a:ext uri="{FF2B5EF4-FFF2-40B4-BE49-F238E27FC236}">
                <a16:creationId xmlns:a16="http://schemas.microsoft.com/office/drawing/2014/main" id="{E60B7061-D302-7C5D-9893-9C35868BE907}"/>
              </a:ext>
            </a:extLst>
          </p:cNvPr>
          <p:cNvSpPr>
            <a:spLocks noGrp="1"/>
          </p:cNvSpPr>
          <p:nvPr>
            <p:ph idx="1"/>
          </p:nvPr>
        </p:nvSpPr>
        <p:spPr>
          <a:xfrm>
            <a:off x="838200" y="1825625"/>
            <a:ext cx="10515600" cy="4101042"/>
          </a:xfrm>
        </p:spPr>
        <p:txBody>
          <a:bodyPr>
            <a:normAutofit/>
          </a:bodyPr>
          <a:lstStyle/>
          <a:p>
            <a:r>
              <a:rPr lang="en-US" dirty="0"/>
              <a:t>Coming from a traditional southern family I was raised with the idea that you had to have a meat as the centerpiece of the meal.</a:t>
            </a:r>
          </a:p>
          <a:p>
            <a:r>
              <a:rPr lang="en-US" dirty="0"/>
              <a:t>I have always had trouble controlling weight.</a:t>
            </a:r>
          </a:p>
          <a:p>
            <a:r>
              <a:rPr lang="en-US" dirty="0"/>
              <a:t>Recently, independent studies show there could be a link between the increase in meat consumption and the increase in obesity.</a:t>
            </a:r>
          </a:p>
          <a:p>
            <a:r>
              <a:rPr lang="en-US" dirty="0"/>
              <a:t>Over the past year, I have been able to lose and keep off close to 60 pounds by cutting +/- 90% of meat out of my diet and increasing activity.</a:t>
            </a:r>
          </a:p>
        </p:txBody>
      </p:sp>
      <p:sp>
        <p:nvSpPr>
          <p:cNvPr id="4" name="Rectangle: Rounded Corners 3">
            <a:extLst>
              <a:ext uri="{FF2B5EF4-FFF2-40B4-BE49-F238E27FC236}">
                <a16:creationId xmlns:a16="http://schemas.microsoft.com/office/drawing/2014/main" id="{CD8BD522-2233-2E2E-0B74-DF74548F674A}"/>
              </a:ext>
            </a:extLst>
          </p:cNvPr>
          <p:cNvSpPr/>
          <p:nvPr/>
        </p:nvSpPr>
        <p:spPr>
          <a:xfrm>
            <a:off x="951344" y="471054"/>
            <a:ext cx="10402455" cy="1219633"/>
          </a:xfrm>
          <a:prstGeom prst="roundRect">
            <a:avLst/>
          </a:prstGeom>
          <a:no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7401784"/>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00AC6-DC1B-19A2-6791-42A4FBC300D3}"/>
              </a:ext>
            </a:extLst>
          </p:cNvPr>
          <p:cNvSpPr>
            <a:spLocks noGrp="1"/>
          </p:cNvSpPr>
          <p:nvPr>
            <p:ph type="title"/>
          </p:nvPr>
        </p:nvSpPr>
        <p:spPr>
          <a:xfrm>
            <a:off x="838200" y="365124"/>
            <a:ext cx="10515600" cy="1325563"/>
          </a:xfrm>
        </p:spPr>
        <p:txBody>
          <a:bodyPr>
            <a:normAutofit/>
          </a:bodyPr>
          <a:lstStyle/>
          <a:p>
            <a:pPr algn="ctr"/>
            <a:r>
              <a:rPr lang="en-US" sz="4000" u="sng" dirty="0"/>
              <a:t>What is “Obesity”?</a:t>
            </a:r>
          </a:p>
        </p:txBody>
      </p:sp>
      <p:sp>
        <p:nvSpPr>
          <p:cNvPr id="3" name="Content Placeholder 2">
            <a:extLst>
              <a:ext uri="{FF2B5EF4-FFF2-40B4-BE49-F238E27FC236}">
                <a16:creationId xmlns:a16="http://schemas.microsoft.com/office/drawing/2014/main" id="{2307E4A4-3114-F82F-ABE1-EC706D1E30B3}"/>
              </a:ext>
            </a:extLst>
          </p:cNvPr>
          <p:cNvSpPr>
            <a:spLocks noGrp="1"/>
          </p:cNvSpPr>
          <p:nvPr>
            <p:ph idx="1"/>
          </p:nvPr>
        </p:nvSpPr>
        <p:spPr>
          <a:xfrm>
            <a:off x="838200" y="2344915"/>
            <a:ext cx="10515600" cy="2825396"/>
          </a:xfrm>
        </p:spPr>
        <p:txBody>
          <a:bodyPr>
            <a:normAutofit/>
          </a:bodyPr>
          <a:lstStyle/>
          <a:p>
            <a:r>
              <a:rPr lang="en-US" u="sng" dirty="0"/>
              <a:t>Healthy Weight Range</a:t>
            </a:r>
            <a:r>
              <a:rPr lang="en-US" dirty="0"/>
              <a:t> = BMI between 18.5 - 24.9</a:t>
            </a:r>
          </a:p>
          <a:p>
            <a:r>
              <a:rPr lang="en-US" u="sng" dirty="0"/>
              <a:t>Underweight</a:t>
            </a:r>
            <a:r>
              <a:rPr lang="en-US" dirty="0"/>
              <a:t> = BMI &lt; 18.5</a:t>
            </a:r>
          </a:p>
          <a:p>
            <a:r>
              <a:rPr lang="en-US" u="sng" dirty="0"/>
              <a:t>Obese Range</a:t>
            </a:r>
            <a:r>
              <a:rPr lang="en-US" dirty="0"/>
              <a:t> = BMI &gt;30</a:t>
            </a:r>
          </a:p>
          <a:p>
            <a:r>
              <a:rPr lang="en-US" dirty="0"/>
              <a:t>Worldwide obesity has nearly tripled since 1975</a:t>
            </a:r>
          </a:p>
          <a:p>
            <a:endParaRPr lang="en-US" sz="2400" dirty="0"/>
          </a:p>
          <a:p>
            <a:pPr algn="ctr"/>
            <a:endParaRPr lang="en-US" dirty="0"/>
          </a:p>
          <a:p>
            <a:pPr algn="ctr"/>
            <a:endParaRPr lang="en-US" dirty="0"/>
          </a:p>
        </p:txBody>
      </p:sp>
      <p:sp>
        <p:nvSpPr>
          <p:cNvPr id="4" name="Rectangle: Rounded Corners 3">
            <a:extLst>
              <a:ext uri="{FF2B5EF4-FFF2-40B4-BE49-F238E27FC236}">
                <a16:creationId xmlns:a16="http://schemas.microsoft.com/office/drawing/2014/main" id="{91A6EA24-AEDB-6129-9B4F-E0B2FF0A9264}"/>
              </a:ext>
            </a:extLst>
          </p:cNvPr>
          <p:cNvSpPr/>
          <p:nvPr/>
        </p:nvSpPr>
        <p:spPr>
          <a:xfrm>
            <a:off x="838200" y="441180"/>
            <a:ext cx="10515600" cy="1173452"/>
          </a:xfrm>
          <a:prstGeom prst="roundRect">
            <a:avLst/>
          </a:prstGeom>
          <a:no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A194D85-A4C5-1B3C-0D95-8DC1731C069A}"/>
              </a:ext>
            </a:extLst>
          </p:cNvPr>
          <p:cNvSpPr txBox="1"/>
          <p:nvPr/>
        </p:nvSpPr>
        <p:spPr>
          <a:xfrm>
            <a:off x="1645920" y="6047488"/>
            <a:ext cx="8900160" cy="369332"/>
          </a:xfrm>
          <a:prstGeom prst="rect">
            <a:avLst/>
          </a:prstGeom>
          <a:noFill/>
        </p:spPr>
        <p:txBody>
          <a:bodyPr wrap="square" rtlCol="0">
            <a:spAutoFit/>
          </a:bodyPr>
          <a:lstStyle/>
          <a:p>
            <a:r>
              <a:rPr lang="en-US" dirty="0"/>
              <a:t>* Information provided by: World Health Org. , Centers for Disease Control and Prevention. </a:t>
            </a:r>
          </a:p>
        </p:txBody>
      </p:sp>
    </p:spTree>
    <p:extLst>
      <p:ext uri="{BB962C8B-B14F-4D97-AF65-F5344CB8AC3E}">
        <p14:creationId xmlns:p14="http://schemas.microsoft.com/office/powerpoint/2010/main" val="2341291846"/>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7A332-00EC-4DF6-AA25-1F6300B0F779}"/>
              </a:ext>
            </a:extLst>
          </p:cNvPr>
          <p:cNvSpPr>
            <a:spLocks noGrp="1"/>
          </p:cNvSpPr>
          <p:nvPr>
            <p:ph type="title"/>
          </p:nvPr>
        </p:nvSpPr>
        <p:spPr>
          <a:xfrm>
            <a:off x="915837" y="2766218"/>
            <a:ext cx="10515600" cy="1325563"/>
          </a:xfrm>
        </p:spPr>
        <p:txBody>
          <a:bodyPr>
            <a:normAutofit/>
          </a:bodyPr>
          <a:lstStyle/>
          <a:p>
            <a:pPr algn="ctr"/>
            <a:r>
              <a:rPr lang="en-US" sz="7200" u="sng" dirty="0"/>
              <a:t>United States Data</a:t>
            </a:r>
          </a:p>
        </p:txBody>
      </p:sp>
      <p:sp>
        <p:nvSpPr>
          <p:cNvPr id="5" name="Rectangle: Rounded Corners 4">
            <a:extLst>
              <a:ext uri="{FF2B5EF4-FFF2-40B4-BE49-F238E27FC236}">
                <a16:creationId xmlns:a16="http://schemas.microsoft.com/office/drawing/2014/main" id="{88C4047D-6269-EA7F-F634-35B031D46E34}"/>
              </a:ext>
            </a:extLst>
          </p:cNvPr>
          <p:cNvSpPr/>
          <p:nvPr/>
        </p:nvSpPr>
        <p:spPr>
          <a:xfrm>
            <a:off x="790036" y="776376"/>
            <a:ext cx="10611928" cy="5305245"/>
          </a:xfrm>
          <a:prstGeom prst="roundRect">
            <a:avLst/>
          </a:prstGeom>
          <a:no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41987BA-FB86-B061-621F-65B37FB9C1AB}"/>
              </a:ext>
            </a:extLst>
          </p:cNvPr>
          <p:cNvSpPr txBox="1"/>
          <p:nvPr/>
        </p:nvSpPr>
        <p:spPr>
          <a:xfrm>
            <a:off x="937978" y="6293943"/>
            <a:ext cx="10316043" cy="369332"/>
          </a:xfrm>
          <a:prstGeom prst="rect">
            <a:avLst/>
          </a:prstGeom>
          <a:noFill/>
        </p:spPr>
        <p:txBody>
          <a:bodyPr wrap="square" rtlCol="0">
            <a:spAutoFit/>
          </a:bodyPr>
          <a:lstStyle/>
          <a:p>
            <a:pPr algn="ctr"/>
            <a:r>
              <a:rPr lang="en-US" dirty="0"/>
              <a:t>* Data provided by: </a:t>
            </a:r>
            <a:r>
              <a:rPr lang="en-US" u="sng" dirty="0"/>
              <a:t>NCDRisC.org</a:t>
            </a:r>
            <a:r>
              <a:rPr lang="en-US" dirty="0"/>
              <a:t> and </a:t>
            </a:r>
            <a:r>
              <a:rPr lang="en-US" u="sng" dirty="0"/>
              <a:t>Ourworldindata.org</a:t>
            </a:r>
            <a:r>
              <a:rPr lang="en-US" dirty="0"/>
              <a:t> </a:t>
            </a:r>
          </a:p>
        </p:txBody>
      </p:sp>
    </p:spTree>
    <p:extLst>
      <p:ext uri="{BB962C8B-B14F-4D97-AF65-F5344CB8AC3E}">
        <p14:creationId xmlns:p14="http://schemas.microsoft.com/office/powerpoint/2010/main" val="3182288338"/>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9D7CA-E9D4-6019-1015-BAFB8C324D90}"/>
              </a:ext>
            </a:extLst>
          </p:cNvPr>
          <p:cNvSpPr>
            <a:spLocks noGrp="1"/>
          </p:cNvSpPr>
          <p:nvPr>
            <p:ph type="title"/>
          </p:nvPr>
        </p:nvSpPr>
        <p:spPr>
          <a:xfrm>
            <a:off x="838200" y="365125"/>
            <a:ext cx="10515600" cy="605719"/>
          </a:xfrm>
        </p:spPr>
        <p:txBody>
          <a:bodyPr>
            <a:normAutofit fontScale="90000"/>
          </a:bodyPr>
          <a:lstStyle/>
          <a:p>
            <a:pPr algn="ctr"/>
            <a:r>
              <a:rPr lang="en-US" sz="4000" dirty="0"/>
              <a:t>United States Meat Production (pounds) by Year</a:t>
            </a: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Content Placeholder 3" title="Web Viewer">
                <a:extLst>
                  <a:ext uri="{FF2B5EF4-FFF2-40B4-BE49-F238E27FC236}">
                    <a16:creationId xmlns:a16="http://schemas.microsoft.com/office/drawing/2014/main" id="{59325999-8682-9BBD-E99E-74A76ADAABEA}"/>
                  </a:ext>
                </a:extLst>
              </p:cNvPr>
              <p:cNvGraphicFramePr>
                <a:graphicFrameLocks noGrp="1"/>
              </p:cNvGraphicFramePr>
              <p:nvPr>
                <p:ph idx="1"/>
                <p:extLst>
                  <p:ext uri="{D42A27DB-BD31-4B8C-83A1-F6EECF244321}">
                    <p14:modId xmlns:p14="http://schemas.microsoft.com/office/powerpoint/2010/main" val="2885876329"/>
                  </p:ext>
                </p:extLst>
              </p:nvPr>
            </p:nvGraphicFramePr>
            <p:xfrm>
              <a:off x="417689" y="1128889"/>
              <a:ext cx="11390489" cy="5363986"/>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4" name="Content Placeholder 3" title="Web Viewer">
                <a:extLst>
                  <a:ext uri="{FF2B5EF4-FFF2-40B4-BE49-F238E27FC236}">
                    <a16:creationId xmlns:a16="http://schemas.microsoft.com/office/drawing/2014/main" id="{59325999-8682-9BBD-E99E-74A76ADAABEA}"/>
                  </a:ext>
                </a:extLst>
              </p:cNvPr>
              <p:cNvPicPr>
                <a:picLocks noGrp="1" noRot="1" noChangeAspect="1" noMove="1" noResize="1" noEditPoints="1" noAdjustHandles="1" noChangeArrowheads="1" noChangeShapeType="1"/>
              </p:cNvPicPr>
              <p:nvPr/>
            </p:nvPicPr>
            <p:blipFill>
              <a:blip r:embed="rId4"/>
              <a:stretch>
                <a:fillRect/>
              </a:stretch>
            </p:blipFill>
            <p:spPr>
              <a:xfrm>
                <a:off x="417689" y="1128889"/>
                <a:ext cx="11390489" cy="5363986"/>
              </a:xfrm>
              <a:prstGeom prst="rect">
                <a:avLst/>
              </a:prstGeom>
            </p:spPr>
          </p:pic>
        </mc:Fallback>
      </mc:AlternateContent>
    </p:spTree>
    <p:extLst>
      <p:ext uri="{BB962C8B-B14F-4D97-AF65-F5344CB8AC3E}">
        <p14:creationId xmlns:p14="http://schemas.microsoft.com/office/powerpoint/2010/main" val="2948198817"/>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D8DC5C1F-2BC4-2CD5-897E-6B4B9E66D9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07" y="1179104"/>
            <a:ext cx="12024986" cy="4499791"/>
          </a:xfrm>
          <a:prstGeom prst="rect">
            <a:avLst/>
          </a:prstGeom>
        </p:spPr>
      </p:pic>
    </p:spTree>
    <p:extLst>
      <p:ext uri="{BB962C8B-B14F-4D97-AF65-F5344CB8AC3E}">
        <p14:creationId xmlns:p14="http://schemas.microsoft.com/office/powerpoint/2010/main" val="462963879"/>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470BA9-EDBA-E79C-B81E-9F87C6A7199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55075" y="553138"/>
            <a:ext cx="5612091" cy="5751721"/>
          </a:xfrm>
          <a:prstGeom prst="rect">
            <a:avLst/>
          </a:prstGeom>
        </p:spPr>
      </p:pic>
      <p:pic>
        <p:nvPicPr>
          <p:cNvPr id="5" name="Picture 4">
            <a:extLst>
              <a:ext uri="{FF2B5EF4-FFF2-40B4-BE49-F238E27FC236}">
                <a16:creationId xmlns:a16="http://schemas.microsoft.com/office/drawing/2014/main" id="{9C2B3EA8-C339-C82E-2A57-F23241CDD47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224833" y="553138"/>
            <a:ext cx="5612091" cy="5751721"/>
          </a:xfrm>
          <a:prstGeom prst="rect">
            <a:avLst/>
          </a:prstGeom>
        </p:spPr>
      </p:pic>
    </p:spTree>
    <p:extLst>
      <p:ext uri="{BB962C8B-B14F-4D97-AF65-F5344CB8AC3E}">
        <p14:creationId xmlns:p14="http://schemas.microsoft.com/office/powerpoint/2010/main" val="3795102847"/>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65000"/>
            <a:alpha val="90000"/>
          </a:schemeClr>
        </a:solidFill>
        <a:effectLst/>
      </p:bgPr>
    </p:bg>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7DB9B020-8CA3-1298-BAFB-106246419D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0745" y="203547"/>
            <a:ext cx="9870509" cy="6450905"/>
          </a:xfrm>
          <a:prstGeom prst="rect">
            <a:avLst/>
          </a:prstGeom>
        </p:spPr>
      </p:pic>
    </p:spTree>
    <p:extLst>
      <p:ext uri="{BB962C8B-B14F-4D97-AF65-F5344CB8AC3E}">
        <p14:creationId xmlns:p14="http://schemas.microsoft.com/office/powerpoint/2010/main" val="1134150126"/>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dd-in_Icon" descr="Icon for Microsoft Power BI.">
            <a:extLst>
              <a:ext uri="{FF2B5EF4-FFF2-40B4-BE49-F238E27FC236}">
                <a16:creationId xmlns:a16="http://schemas.microsoft.com/office/drawing/2014/main" id="{87D43E1C-7B4D-44A2-8E6D-6786349BFB58}"/>
              </a:ext>
            </a:extLst>
          </p:cNvPr>
          <p:cNvPicPr/>
          <p:nvPr/>
        </p:nvPicPr>
        <p:blipFill>
          <a:blip r:embed="rId3"/>
          <a:stretch>
            <a:fillRect/>
          </a:stretch>
        </p:blipFill>
        <p:spPr bwMode="auto">
          <a:xfrm>
            <a:off x="914400" y="530365"/>
            <a:ext cx="291465" cy="291465"/>
          </a:xfrm>
          <a:prstGeom prst="rect">
            <a:avLst/>
          </a:prstGeom>
          <a:noFill/>
        </p:spPr>
      </p:pic>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descr="Add-in content for Microsoft Power BI."/>
              <p:cNvGraphicFramePr>
                <a:graphicFrameLocks noGrp="1"/>
              </p:cNvGraphicFramePr>
              <p:nvPr/>
            </p:nvGraphicFramePr>
            <p:xfrm>
              <a:off x="293298" y="310551"/>
              <a:ext cx="11593902" cy="6280030"/>
            </p:xfrm>
            <a:graphic>
              <a:graphicData uri="http://schemas.microsoft.com/office/webextensions/webextension/2010/11">
                <we:webextensionref xmlns:we="http://schemas.microsoft.com/office/webextensions/webextension/2010/11" xmlns:r="http://schemas.openxmlformats.org/officeDocument/2006/relationships" r:id="rId4"/>
              </a:graphicData>
            </a:graphic>
          </p:graphicFrame>
        </mc:Choice>
        <mc:Fallback>
          <p:pic>
            <p:nvPicPr>
              <p:cNvPr id="2" name="Add-in" descr="Add-in content for Microsoft Power BI."/>
              <p:cNvPicPr>
                <a:picLocks noGrp="1" noRot="1" noChangeAspect="1" noMove="1" noResize="1" noEditPoints="1" noAdjustHandles="1" noChangeArrowheads="1" noChangeShapeType="1"/>
              </p:cNvPicPr>
              <p:nvPr/>
            </p:nvPicPr>
            <p:blipFill>
              <a:blip r:embed="rId5"/>
              <a:stretch>
                <a:fillRect/>
              </a:stretch>
            </p:blipFill>
            <p:spPr>
              <a:xfrm>
                <a:off x="293298" y="310551"/>
                <a:ext cx="11593902" cy="6280030"/>
              </a:xfrm>
              <a:prstGeom prst="rect">
                <a:avLst/>
              </a:prstGeom>
            </p:spPr>
          </p:pic>
        </mc:Fallback>
      </mc:AlternateContent>
    </p:spTree>
    <p:extLst>
      <p:ext uri="{BB962C8B-B14F-4D97-AF65-F5344CB8AC3E}">
        <p14:creationId xmlns:p14="http://schemas.microsoft.com/office/powerpoint/2010/main" val="22328335"/>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8.png"/></Relationships>
</file>

<file path=ppt/webextensions/_rels/webextension3.xml.rels><?xml version="1.0" encoding="UTF-8" standalone="yes"?>
<Relationships xmlns="http://schemas.openxmlformats.org/package/2006/relationships"><Relationship Id="rId1" Type="http://schemas.openxmlformats.org/officeDocument/2006/relationships/image" Target="../media/image14.png"/></Relationships>
</file>

<file path=ppt/webextensions/webextension1.xml><?xml version="1.0" encoding="utf-8"?>
<we:webextension xmlns:we="http://schemas.microsoft.com/office/webextensions/webextension/2010/11" id="{82FBEF2E-4682-488D-887A-503DC1CB3B15}">
  <we:reference id="wa104295828" version="1.9.0.0" store="en-CA" storeType="OMEX"/>
  <we:alternateReferences>
    <we:reference id="wa104295828" version="1.9.0.0" store="wa104295828" storeType="OMEX"/>
  </we:alternateReferences>
  <we:properties>
    <we:property name="__labs__" value="{&quot;configuration&quot;:{&quot;appVersion&quot;:{&quot;major&quot;:1,&quot;minor&quot;:0},&quot;components&quot;:[{&quot;type&quot;:&quot;Labs.Components.ActivityComponent&quot;,&quot;name&quot;:&quot;chart-studio.plotly.com/~sgoolsby88/1/#/&quot;,&quot;values&quot;:{},&quot;data&quot;:{&quot;uri&quot;:&quot;chart-studio.plotly.com/~sgoolsby88/1/#/&quot;},&quot;secure&quot;:false}],&quot;name&quot;:&quot;chart-studio.plotly.com/~sgoolsby88/1/#/&quot;,&quot;timeline&quot;:null,&quot;analytics&quot;:null},&quot;hostVersion&quot;:{&quot;major&quot;:0,&quot;minor&quot;:1}}"/>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87c2cbf0-ca3a-4db3-af5e-82aab8b87558}">
  <we:reference id="WA200003233" version="2.0.0.3" store="en-US" storeType="OMEX"/>
  <we:alternateReferences/>
  <we:properties>
    <we:property name="Microsoft.Office.CampaignId" value="&quot;none&quot;"/>
    <we:property name="backgroundColor" value="&quot;rgb(141,141,141)&quot;"/>
    <we:property name="bookmark" value="&quot;H4sIAAAAAAAAA+Va607jRhR+FctStVQixZc4cVZqJQi77UqwjYBSVRWKjj3HzmwcjzUeh01RXqqP0CfrmbFhgYYCWQIJ+y9z8Znzfec6o1zYjJdFBrOPMEH7rb0nxHgCcmy59rad35zzumHY7gEGnTCAbjdwfPRolygUF3lpv72wFcgU1SkvK8i0QJr882zbhiwbQKpHCWQlbtsFylLkkPG/sN5MS0pWON+28XORCQla5LEChVrslLbTmFRxf/DpRIgVn+IxxqqePcJCSNWMw4j5vQDaDrAk6Uau4zlt+qasV42a9+/XhxrF+iJXwHNSQM+FcdANfb/t+kHsJqHjtRNPzyc8U82WaPbucyEJN7ExKzR9u2wKeYzMNuAkljWWC3s3TSWmoJrhuxuLfZFVkwXzx6KSMR5hYpZyxdWMzkgzEUHWmiCoViEFqwy0VjRrZcRUqUQ8bhl15kTxQAoygPluDzHZ2asSsouwtgpR5az83mx6X+UNvY4ejsR5X5J0gkET2xsBbiCqTMnZ68PF01eH6RchS3x1qFLKga8O1H4Vj18dqOMRYrHzswD1CGhnNFPyPM2aKvalbJzUiAs+FeoEogx1nYw+UcXRRWKuRUV+J0KIu1ESOKztOb0QOhtdS06EgswaGPJucecvwV0Mkt1kjQaSodybGUb2ubxsALztW8DWho3jamJtKZHnuMifiATd8UAndAGiXq+LiReHIUvaa+EIkPMJtWatMoMqHZEuyFqJkIaL/8Ct5Bhn65YNHoNgIOR4k/U/gEm0c1gp8rZNhqFT8Cbr3x/xeIwbbYI+KJXhkyBYnZJ/IEh7ibJSKiD7sF36pD8CqdagxDxFnp2fXV6LafOna3ddMiamQtaAVm6OM9PatDs9P+56yHqOD+0EgXW6y1e0xyn9sb8/POJlf3igpamh57jd4d7hhyGkOCTj54z6Cl4iG/6Wc3Iay7wylJZIrN0JSh6D90BXe94AXgGu7yz63vrpR9+xxunO5J+/ra1fIyzpvLVr61eIvn2JfutQyIgz6xvkwA+uPOAYpxTojyDh3owLa5RqXzqKVpGmV5fx6myOAUZOzACw68Y9L2QY4t3ZvHkzfm8WE/SiOErc0HGDpBPQJSd0yAuaoGkwkwIZTdbitLTTy+de8oT3UkyM3OZ9Wu+8Qn4gYuMVFmG0ZqSzFUnOUn3Zrn3P0Xz/PiKHbnjNGb90ow+3CC4fTn09MNrcIq5Rzdj5FLLKvICT2AMiXtaxYaZp65sb1nijvzkzV8Kvq393cnKXpo/voDIek6GuB7NNfpQap0gxr4ES6KI+jWP5xV1u/vrGLV3nAwYKFvA1EcwwiiayFgveg5LHWuDlW8LC3HKl3sp9qU4Yie8nfhQCxOiHMbgBg2dr/5Z9rln6OvE8wZBeD4YHY3yu4Ejvqh/3hobbC4ODzQmIr/SuOjzipBehF6Lnt12v5ySuH8Hy4fGEzZGo25YWzwlh3pqWrWsz52LSvGrc6H2oiTAr1vmOboNo6Du6DfIsIa0RT8nprC1GUtJcx5SlJeLatdZLIn8Z3KuGtmwqXKc+/yVdeRU9/tJWNDlVLy2qT6JSZUFVegA5Lki45HZU+LX1/zfpmv90XKXc+fxfwEwk5FMiAAA=&quot;"/>
    <we:property name="creatorSessionId" value="&quot;194cb67a-9583-4643-a3b1-636844895398&quot;"/>
    <we:property name="creatorTenantId" value="&quot;101da587-1843-4f52-8b8a-17b069c66d33&quot;"/>
    <we:property name="creatorUserId" value="&quot;100320020DB5BCB9&quot;"/>
    <we:property name="datasetId" value="&quot;02ec9b83-1c73-4ab0-b9b5-25f9f193a3c0&quot;"/>
    <we:property name="embedUrl" value="&quot;/reportEmbed?reportId=455b69f2-ee72-4993-872f-7b7e68e89955&amp;config=eyJjbHVzdGVyVXJsIjoiaHR0cHM6Ly9XQUJJLVVTLUVBU1QtQS1QUklNQVJZLXJlZGlyZWN0LmFuYWx5c2lzLndpbmRvd3MubmV0IiwiZW1iZWRGZWF0dXJlcyI6eyJtb2Rlcm5FbWJlZCI6dHJ1ZSwidXNhZ2VNZXRyaWNzVk5leHQiOnRydWV9fQ%3D%3D&amp;disableSensitivityBanner=true&quot;"/>
    <we:property name="initialStateBookmark" value="&quot;H4sIAAAAAAAAA+Va/U7jRhB/FctSBZWS4tj5cJBaKQSuPR1fAkpVVSgae8fOXjZea72Gy6G8VB+hT9bx2hxwF0qS8pFw/yB7dnd2fr+ZndlxuLYZz1IBk0MYo71t70g5GoMaWQ27ZieV7Ojow0Hv5MPgsHewR2KZai6TzN6+tjWoGPU5z3IQhQYS/nVRs0GIY4iLtwhEhjU7RZXJBAT/jOVkGtIqx2nNxk+pkAoKlacaNBZqL2k6vdPejZ882hFCzS/xFENdSk8wlUpX737AvG4Lmg6wKOoEDcd1mrQmK0eNmY/PLzY1hvVlooEnZEAhizwv8gIfIETPD6HRYtAxci50NSWY7H1KFeEmNiZpwVePXUISIrMNOIVZieXa7kuRj83T3j35qcxViCcYmaFEcz0hNbGQAYj6GEHXUyVZbqyvB5O6IDIyLcNR3ew4JRaPlSSOzbo/EZSRDeVVX9FqsmTbmV6QJONJLCoP3EI+K83OBA9RFf4NPhJTBtwYyb/FQ4xESbGIYKblXhyzWyruP53f+M+t2e+UHJtlVYTFtMPiGGt2aSXhqNl/DFGh0UneYlxXNL7/itqsmjIH6eWLsW42m7TrOYjcBDgp3ee6pOO6FNNE12m094uZF1P6M52aNQw0zOBsLJlhFU3kzFS3sQMZDzfs6bRUd3MIyLSPdyL7i1EvHF0FwJrdbHe9sOMi6zoeNCME1n6x43HY3x2c8Kw/2C+06QHx3xnsHLwfUOIZZBoSBopyG7LB7wnRyyyTXTJLRlaPwpqH4M55cmqPm96LY4Ux3ETi3mrh+sGi9dYvP3uONYq3xv/8bW0eBZjRfj+aqe/ypMqszhtG37xBv3kgVcCZ9R1y4LW+RMApUpXFBUh4tIAAze0PQel7NYRWScVQ7UxMEtjl6qaMU3HYW0cO5zlFRfKfmbD7tE0s1WSJlP18Ga/M5n7Y6vie12x4rbAR+Y7bjNzls/kTOnPZWhUgRltBHtElVFqbWiYJZit32pcFt5uHo7eG6TepMnxroFIev7ngS2UutJq8OVzZEDHdiiXoBaA9WhhTfin1GQQC71fGQhW2MHBCBoCdRth1fYY+Ppx0q478nRmM0A3CIGr4TqMVtVsAge/QBhXNVaGhrC9IOF9vJu72ZvsyNL6wqLBYEyoUVqA4i1+uFxNfe6cybZ5ubONeCdy47cv+X9PxICcPWbqqXfh34OlV78AXjqXylhZ47QAh7ARRy2FN1+n60F7rW9qZ1CCs03z8lCk3pKvwCrQhz8lJGZNh1A3Q9dGle7vbdaKGF8BKhIMse6M6Twh+Ur/M6nckV5Jk3zZY1KmYEetqq+i16NVzil7LtaSyhjymDGRtMtISJ0UkWIVGXLnLx5LIXwf3c0Nb9mv0Kn1MeM1Qfo4PCUt7saxACG2/QbfNbreDkRv6PouaK5FyIOFjEFk9E5DHQ7IFWT2SyqTfbzJsrkY4WbXUsQiCY6lG62z/PoyDrYNcU4FbZxi/ykq2pvb3hzwc4Vq7gFKhFvgK5XARI5f+WVYD+Yf1VqgePkWefY66toQ7TJtYDM1qt2WusxRCPIYEZ/SQFDnUuhVu/M8+svg/B9vsQX7lxUeg+eZXxv0Lkj4KZ6IhAAA=&quot;"/>
    <we:property name="isFiltersActionButtonVisible" value="true"/>
    <we:property name="isFooterCollapsed" value="true"/>
    <we:property name="pageDisplayName" value="&quot;U.S. Data&quot;"/>
    <we:property name="pageName" value="&quot;ReportSection8bd395a40adff7b10204&quot;"/>
    <we:property name="reportEmbeddedTime" value="&quot;2022-12-17T05:35:31.925Z&quot;"/>
    <we:property name="reportName" value="&quot;Steven G da-7 Capstone Dashboard&quot;"/>
    <we:property name="reportState" value="&quot;CONNECTED&quot;"/>
    <we:property name="reportUrl" value="&quot;/groups/me/reports/455b69f2-ee72-4993-872f-7b7e68e89955/ReportSection8bd395a40adff7b10204?bookmarkGuid=394c57fc-3f59-42cc-8965-161b6fa8d029&amp;bookmarkUsage=1&amp;ctid=101da587-1843-4f52-8b8a-17b069c66d33&amp;fromEntryPoint=export&quot;"/>
  </we:properties>
  <we:bindings/>
  <we:snapshot xmlns:r="http://schemas.openxmlformats.org/officeDocument/2006/relationships" r:embed="rId1"/>
</we:webextension>
</file>

<file path=ppt/webextensions/webextension3.xml><?xml version="1.0" encoding="utf-8"?>
<we:webextension xmlns:we="http://schemas.microsoft.com/office/webextensions/webextension/2010/11" id="{25314f01-c262-46b2-82dd-65d728275dab}">
  <we:reference id="WA200003233" version="2.0.0.3" store="en-US" storeType="OMEX"/>
  <we:alternateReferences/>
  <we:properties>
    <we:property name="Microsoft.Office.CampaignId" value="&quot;none&quot;"/>
    <we:property name="backgroundColor" value="&quot;rgb(141,141,141)&quot;"/>
    <we:property name="bookmark" value="&quot;H4sIAAAAAAAAA91ZbW/bNhD+K4KAoR1g13qxLSnfEjfdCiRDUAcphiEfKPEks6ZFgaSSeoH/+46UvSZOWseuk9r+Yogn6njPc8e7I33nUqYqTqZ/kQm4R+6JEOMJkWPHd1tu+VBGSe4HQRz0+knYizwvTdIQZ4lKM1Eq9+jO1UQWoK+Yqgk3ClH4z3XLJZxfkMKMcsIVtNwKpBIl4exfaCbjKy1rmLVc+FpxIYlROdREg1F7g9NxjKb478yKJNPsBoaQ6Ub6CSoh9WLcclXzZE16+M4oswsORKkJK1GxkSV+vx9mSUxJFOJPkCSxb+Q543o+JZ2efq0k4kGU08rQMkDrCiFZRrhr7Zag1HyRgeD1xD6dPpAPRS0z+AS5fVVqpqeo6UxkFrBDSupMgUgnlYwW4M6QkAspkC47b/6BkY7E7UACWkDdI292jRLFyoLP6fyG87KxVXGWgTTOSr8gFRbRBNBZ5qEA5MF8hNiqZjUG6hv+h09XC2cELfeDFBP72Tx6DBGrUbXcxiq0u+V+HoEEqwNdQtnCSx+XyFPzKc+gtRlYa77HH657RXht4xPVnjHdEHDXiHHqG7SmEG/M3OsZ/sxm9itKNHmCp4mglkmwIfK0whOiWGYUNuoWUYzmfbkXrv+b9eIxZCC13NhP+tCPqe/F3cgP8Sfsroz8Y3pDygxDbznsj4tCQkEWTjz9iT1BSjbBvNBWnNTFCG0B2s6FbE8w6H+wLz7U5Xynhxtsk4xI+mCTWI5oAH2gPolpSPMoi5KkF23O0Xo0FFykhFvUbYw5Wlt07XTa5hg8Sots3LYrLlHyN0bADieK4n6ieDbG10ocxXfYXJ02/CSJzl4qaZjCxheF7JE6pbEU6aF17tDOW6Hc1uIXy0c/GbhNdiJBGGdJkMb93OtCmnghxDuRnTZFlwLknbTOkXvhvNWiLEH9vpS4vMfbtrUX4Aa4t/nBoXpfZ+NDw1QIoaBT1NgAEycXt4fntT+FVHBooCpWHJyjKlFzLacHh0uNAKpOIYheA9rK9qxiN0JfkpTD4za1i8fxXk6juNtNMj/No36w38XyUmjCnWE92SaDj1t8HEgK8mRqeXnP5KLFwr71dB85ado5miZRHvmkF/lR4EHu0dC2mz9kh1gtJ7XW9iJlKcLCLMImjPbSmMRBQLsZRMnKCNveNcmGR8I1AwTBcKDnpFqOkif74zm66QYd8kZwmr64m3qUpmEY9XpxFCRet9/ofo0TqUhB4VOblWhp2b5R7XuSW4GyZ55FXzePr2/2b47IHZQ7t52T849mEHrjojMJHCGdESvw/Om8paijKA0kx+iDnatfG+K2b7aNfOXeIzh3MCJS70CG/pXEmbP+ttPNxvu2STk9H+I0yih00yQOAHqB8enrpJx1MuVOJJt1DL6s5RiWLy9/edpYB8GFkON9tv+MTNLOedPz7DGMP8Rctqf2D0YsG8NeuwDTs+awhUKoNEEu6PEO1cNt5LSXqGsbFAd7MW9ePfUnh6i1qkgGF6SEJ67ZMc5ISZva9+zL9dnsP7QbZxRoHwAA&quot;"/>
    <we:property name="creatorSessionId" value="&quot;324f1e3a-e71d-47f6-9ec3-c02c20a9a4af&quot;"/>
    <we:property name="creatorTenantId" value="&quot;101da587-1843-4f52-8b8a-17b069c66d33&quot;"/>
    <we:property name="creatorUserId" value="&quot;100320020DB5BCB9&quot;"/>
    <we:property name="datasetId" value="&quot;02ec9b83-1c73-4ab0-b9b5-25f9f193a3c0&quot;"/>
    <we:property name="embedUrl" value="&quot;/reportEmbed?reportId=455b69f2-ee72-4993-872f-7b7e68e89955&amp;config=eyJjbHVzdGVyVXJsIjoiaHR0cHM6Ly9XQUJJLVVTLUVBU1QtQS1QUklNQVJZLXJlZGlyZWN0LmFuYWx5c2lzLndpbmRvd3MubmV0IiwiZW1iZWRGZWF0dXJlcyI6eyJtb2Rlcm5FbWJlZCI6dHJ1ZSwidXNhZ2VNZXRyaWNzVk5leHQiOnRydWV9fQ%3D%3D&amp;disableSensitivityBanner=true&quot;"/>
    <we:property name="initialStateBookmark" value="&quot;H4sIAAAAAAAAA91ZbW/bNhD+K4KAoR1gz3qxLSnfHDfdiiZtEAcZhiEYKPEks5ZEgaSSeoH/+46UvSZOGseuk9r5Yogn6njPc8e7I31jUyarnEw/kQLsA/uQ80lBxMRy7ZZdzmWfP388GZx9/OfT4OQIxbxSjJfSPrixFREZqAsma5JrDSj8+7Jlkzw/JZkepSSX0LIrEJKXJGf/QjMZXylRw6xlw9cq54JolSNFFGi1Vzgdx7i2+5uPK5JEsSsYQaIa6RlUXKjFuGXL5smYdPedVmYWHPJSEVaiYi2L3H7fT6KQksDHHy+KQlfLU5ar+ZR4evS1EogHUU4rzcMQrcu4YAnJbWO3ACnniwx5Xhfm6eiOfMRrkcAZpOZVqZiaoqZjnhjAFimpNQUirFgwmoE9Q0JOBUe6zLz5B1o65tdDAWgBtQ+c2SVKJCuzfE7nN5znja0yZwkI7az4C1JhEBWAztIPGSAP+iPEVjWrMZDf8N99ulg4w2vZ7wUvzGfzcNFErEbVshur0O6W/ecYBBgd6BLKFl76sESenE95Aq3NwFjzPf5w3QuS1yY+Ue0xUw0BN40Yp74ZiAJKRt7o2Zcz/JnNzHeUKPIAUwWnhkswQfKwykMiWaIVNuoWcYwGfrkVsP8b9uxRpCG17NCN+tAPqeuE3cD18cfvroz9Ab0iZYLBtxz4gywTkJGFG49+YFeQkhWYGdoyJ3U2RluAtlMu2gWG/SM7431dzve6v8FGSYigd7aJ4Yh60AfqkpD6NA2SIIp6weYcrUdDlvOY5AZ1G2OO1gZdO562cwweqXgyaZsVlyj5CyNgh1NFdjtVPBnjS6WO7Dtsrk4cnuP4x8+VNHRpyxel7J46qbAYqZFx7sjMW6HcVONny0c/GLhNdiKeHyaRF4f91OlCHDk+hDuRnTZFFwOknbhOkXtuvVW8LEH+upS4nPvbtrUX4Ia4t/NXh+pdnUxeG6aMcwmdrMYWmFgpv359XvuDCwmvDVTFslfnqIrXuRLTV4dLjgGqTsaJWgPayvasYldcnZM4h/ttajeK/V5Kg7DbjRI3ToO+t9/F8pwrklujutgmg/dbfBwICuJwanh5x8SixcK+9WgfOWnaORpHQRq4pBe4gedA6lDftJuPskOMlsNaKXOVshRhfhJgE0Z7cUhCz6PdBIJoZYRt76JkwyPhmgGCYHKgJ6RajpIH++M5uukGHfJGcJq+uBs7lMa+H/R6YeBFTrff6H6JEymPQeJTm5Voadm+ku1bkmuOsieeRV82j69v9i8WTy2UW9edw5MPeuA7k6xTeBYX1phleP603lLUkZUakqX1wc7Vrw1xmzfbRr5y7xGcOxwToXYgQ/9M4vRZf9vpZuN926ScngthHCQUunEUegA9T/v0ZVLOOplyJ5LNOgaf12ICy5eXPz1trIPglIvJPtt/TIq4c9L0PHsM43c+l+2p/cMxSyaw1y7A9Kxy2EIhlIogF3SwQ/VwGzntOeraBsXBXMzrVw/9ycFrJSuSwCkp4YFrdowzUtKm9j1yua7/z7bNGuhXps/rT5s/N+4/WQ/SWoofAAA=&quot;"/>
    <we:property name="isFiltersActionButtonVisible" value="true"/>
    <we:property name="isFooterCollapsed" value="false"/>
    <we:property name="pageDisplayName" value="&quot;World Data&quot;"/>
    <we:property name="pageName" value="&quot;ReportSection&quot;"/>
    <we:property name="reportEmbeddedTime" value="&quot;2022-12-17T05:29:37.688Z&quot;"/>
    <we:property name="reportName" value="&quot;Steven G da-7 Capstone Dashboard&quot;"/>
    <we:property name="reportState" value="&quot;CONNECTED&quot;"/>
    <we:property name="reportUrl" value="&quot;/groups/me/reports/455b69f2-ee72-4993-872f-7b7e68e89955/ReportSection?bookmarkGuid=1e07b59b-2d85-46ed-a714-33c1a5c93aa3&amp;bookmarkUsage=1&amp;ctid=101da587-1843-4f52-8b8a-17b069c66d33&amp;fromEntryPoint=export&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emplate>Office Theme</Template>
  <TotalTime>2276</TotalTime>
  <Words>774</Words>
  <Application>Microsoft Office PowerPoint</Application>
  <PresentationFormat>Widescreen</PresentationFormat>
  <Paragraphs>63</Paragraphs>
  <Slides>18</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Courier New</vt:lpstr>
      <vt:lpstr>Wingdings</vt:lpstr>
      <vt:lpstr>Office Theme</vt:lpstr>
      <vt:lpstr>MEAT</vt:lpstr>
      <vt:lpstr>Motivation</vt:lpstr>
      <vt:lpstr>What is “Obesity”?</vt:lpstr>
      <vt:lpstr>United States Data</vt:lpstr>
      <vt:lpstr>United States Meat Production (pounds) by Year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Outliers or Exceptions Example:</vt:lpstr>
      <vt:lpstr>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 Goolsby</dc:creator>
  <cp:lastModifiedBy>Steven Goolsby</cp:lastModifiedBy>
  <cp:revision>45</cp:revision>
  <dcterms:created xsi:type="dcterms:W3CDTF">2022-12-14T01:06:50Z</dcterms:created>
  <dcterms:modified xsi:type="dcterms:W3CDTF">2023-01-05T05:43:38Z</dcterms:modified>
</cp:coreProperties>
</file>

<file path=docProps/thumbnail.jpeg>
</file>